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35" r:id="rId5"/>
    <p:sldId id="336" r:id="rId6"/>
    <p:sldId id="367" r:id="rId7"/>
    <p:sldId id="340" r:id="rId8"/>
    <p:sldId id="368" r:id="rId9"/>
    <p:sldId id="371" r:id="rId10"/>
    <p:sldId id="369" r:id="rId11"/>
    <p:sldId id="354" r:id="rId12"/>
    <p:sldId id="357" r:id="rId13"/>
    <p:sldId id="372" r:id="rId14"/>
    <p:sldId id="370" r:id="rId15"/>
    <p:sldId id="355" r:id="rId16"/>
    <p:sldId id="348" r:id="rId17"/>
    <p:sldId id="361" r:id="rId18"/>
    <p:sldId id="366" r:id="rId19"/>
    <p:sldId id="365" r:id="rId20"/>
    <p:sldId id="364" r:id="rId21"/>
    <p:sldId id="363" r:id="rId22"/>
    <p:sldId id="349" r:id="rId23"/>
    <p:sldId id="353" r:id="rId24"/>
    <p:sldId id="362" r:id="rId25"/>
    <p:sldId id="350" r:id="rId26"/>
    <p:sldId id="34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5394" autoAdjust="0"/>
  </p:normalViewPr>
  <p:slideViewPr>
    <p:cSldViewPr snapToGrid="0">
      <p:cViewPr varScale="1">
        <p:scale>
          <a:sx n="152" d="100"/>
          <a:sy n="152" d="100"/>
        </p:scale>
        <p:origin x="588" y="1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1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na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business@shana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574" y="2163029"/>
            <a:ext cx="6228426" cy="1265971"/>
          </a:xfrm>
        </p:spPr>
        <p:txBody>
          <a:bodyPr>
            <a:noAutofit/>
          </a:bodyPr>
          <a:lstStyle/>
          <a:p>
            <a:r>
              <a:rPr lang="en-US" sz="3200" dirty="0"/>
              <a:t>Apollo</a:t>
            </a:r>
            <a:br>
              <a:rPr lang="en-US" sz="3200" dirty="0"/>
            </a:br>
            <a:r>
              <a:rPr lang="en-US" sz="3200" dirty="0"/>
              <a:t>Business Consulting</a:t>
            </a:r>
            <a:br>
              <a:rPr lang="en-US" sz="3200" dirty="0"/>
            </a:br>
            <a:r>
              <a:rPr lang="en-US" sz="2000" b="0" dirty="0"/>
              <a:t>Network Design Proposal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74AEBB3-FA18-5089-1E0E-EFF401F6ADF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D81E7-9FB4-FF94-516F-B9410F87FFF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D25F-48D1-D3A7-6AE0-71E7FDD8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print of a house&#10;&#10;Description automatically generated">
            <a:extLst>
              <a:ext uri="{FF2B5EF4-FFF2-40B4-BE49-F238E27FC236}">
                <a16:creationId xmlns:a16="http://schemas.microsoft.com/office/drawing/2014/main" id="{44DAE18F-885D-33E4-104F-787FA2C7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92" y="735775"/>
            <a:ext cx="7552318" cy="5512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85D74-ECBC-EE32-5671-EC146286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2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89215-0CEE-C974-5353-02DBDD50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F08FA8-D4E7-6710-331F-AAD58998682E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3BA8A-03EB-406F-A169-3067827EB00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6" name="Picture 5" descr="A metal frame with wires on top of it&#10;&#10;Description automatically generated">
            <a:extLst>
              <a:ext uri="{FF2B5EF4-FFF2-40B4-BE49-F238E27FC236}">
                <a16:creationId xmlns:a16="http://schemas.microsoft.com/office/drawing/2014/main" id="{31F809DB-51A9-7FD9-C0FC-D721715C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37" y="822956"/>
            <a:ext cx="1943385" cy="1725418"/>
          </a:xfrm>
          <a:prstGeom prst="rect">
            <a:avLst/>
          </a:prstGeom>
        </p:spPr>
      </p:pic>
      <p:pic>
        <p:nvPicPr>
          <p:cNvPr id="8" name="Picture 7" descr="A drawing of a metal frame&#10;&#10;Description automatically generated">
            <a:extLst>
              <a:ext uri="{FF2B5EF4-FFF2-40B4-BE49-F238E27FC236}">
                <a16:creationId xmlns:a16="http://schemas.microsoft.com/office/drawing/2014/main" id="{98C7BC3A-A651-C072-59CA-239F633B2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437" y="2733087"/>
            <a:ext cx="2093503" cy="15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6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D7CC-DEC0-4744-A5A1-E300C428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6BA4-9BA0-DBCC-C355-AF905552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504496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94399-CC03-199B-046D-00BD21F4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3E5207B-1A1E-BF25-A7E1-87312F380F9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E5CDC-F31A-C25D-F2ED-6B0509558F7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FDD5A7-982E-674B-2B68-ED979EEB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26581"/>
              </p:ext>
            </p:extLst>
          </p:nvPr>
        </p:nvGraphicFramePr>
        <p:xfrm>
          <a:off x="1551406" y="1903205"/>
          <a:ext cx="8147620" cy="18111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166308">
                  <a:extLst>
                    <a:ext uri="{9D8B030D-6E8A-4147-A177-3AD203B41FA5}">
                      <a16:colId xmlns:a16="http://schemas.microsoft.com/office/drawing/2014/main" val="915100401"/>
                    </a:ext>
                  </a:extLst>
                </a:gridCol>
                <a:gridCol w="2109668">
                  <a:extLst>
                    <a:ext uri="{9D8B030D-6E8A-4147-A177-3AD203B41FA5}">
                      <a16:colId xmlns:a16="http://schemas.microsoft.com/office/drawing/2014/main" val="1140030981"/>
                    </a:ext>
                  </a:extLst>
                </a:gridCol>
                <a:gridCol w="2046926">
                  <a:extLst>
                    <a:ext uri="{9D8B030D-6E8A-4147-A177-3AD203B41FA5}">
                      <a16:colId xmlns:a16="http://schemas.microsoft.com/office/drawing/2014/main" val="3092331754"/>
                    </a:ext>
                  </a:extLst>
                </a:gridCol>
                <a:gridCol w="1824718">
                  <a:extLst>
                    <a:ext uri="{9D8B030D-6E8A-4147-A177-3AD203B41FA5}">
                      <a16:colId xmlns:a16="http://schemas.microsoft.com/office/drawing/2014/main" val="796125271"/>
                    </a:ext>
                  </a:extLst>
                </a:gridCol>
              </a:tblGrid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Placement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Type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Total Length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Cost Estimate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9899805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Work Area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Category 6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1691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~$4,633.34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06745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Horizontal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Category 6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11792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~$124,363.35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382093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Backbone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Multi-mode Fiber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345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~$3,057.60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043664"/>
                  </a:ext>
                </a:extLst>
              </a:tr>
              <a:tr h="362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TR Patch Cables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Cat6/Fiber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>
                          <a:effectLst/>
                        </a:rPr>
                        <a:t>163 meters</a:t>
                      </a:r>
                      <a:endParaRPr lang="en-CA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kern="100" dirty="0">
                          <a:effectLst/>
                        </a:rPr>
                        <a:t>~$1,040.45</a:t>
                      </a:r>
                      <a:endParaRPr lang="en-CA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0864279"/>
                  </a:ext>
                </a:extLst>
              </a:tr>
            </a:tbl>
          </a:graphicData>
        </a:graphic>
      </p:graphicFrame>
      <p:pic>
        <p:nvPicPr>
          <p:cNvPr id="10" name="Picture 9" descr="A box with a cable&#10;&#10;Description automatically generated">
            <a:extLst>
              <a:ext uri="{FF2B5EF4-FFF2-40B4-BE49-F238E27FC236}">
                <a16:creationId xmlns:a16="http://schemas.microsoft.com/office/drawing/2014/main" id="{3D872C9B-DE1D-D446-9243-888902A6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33" y="4331062"/>
            <a:ext cx="1347470" cy="1508760"/>
          </a:xfrm>
          <a:prstGeom prst="rect">
            <a:avLst/>
          </a:prstGeom>
        </p:spPr>
      </p:pic>
      <p:pic>
        <p:nvPicPr>
          <p:cNvPr id="11" name="Picture 10" descr="A close-up of a cable&#10;&#10;Description automatically generated">
            <a:extLst>
              <a:ext uri="{FF2B5EF4-FFF2-40B4-BE49-F238E27FC236}">
                <a16:creationId xmlns:a16="http://schemas.microsoft.com/office/drawing/2014/main" id="{52BE78B4-FF5A-D790-6F41-17184E13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54637" y="4822053"/>
            <a:ext cx="1749416" cy="682306"/>
          </a:xfrm>
          <a:prstGeom prst="rect">
            <a:avLst/>
          </a:prstGeom>
        </p:spPr>
      </p:pic>
      <p:pic>
        <p:nvPicPr>
          <p:cNvPr id="12" name="Picture 11" descr="A close-up of a computer cable&#10;&#10;Description automatically generated">
            <a:extLst>
              <a:ext uri="{FF2B5EF4-FFF2-40B4-BE49-F238E27FC236}">
                <a16:creationId xmlns:a16="http://schemas.microsoft.com/office/drawing/2014/main" id="{2E9CCB17-D18E-1B65-100A-71B8B8EC4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285" y="4451300"/>
            <a:ext cx="1398751" cy="1364474"/>
          </a:xfrm>
          <a:prstGeom prst="rect">
            <a:avLst/>
          </a:prstGeom>
        </p:spPr>
      </p:pic>
      <p:pic>
        <p:nvPicPr>
          <p:cNvPr id="13" name="Picture 12" descr="A close-up of a cable&#10;&#10;Description automatically generated">
            <a:extLst>
              <a:ext uri="{FF2B5EF4-FFF2-40B4-BE49-F238E27FC236}">
                <a16:creationId xmlns:a16="http://schemas.microsoft.com/office/drawing/2014/main" id="{3740B412-9978-DD60-02D1-F14DEDF8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589" y="4451300"/>
            <a:ext cx="2043816" cy="12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8184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0F2E-A9E5-A42D-A676-2AEA410A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CE6572E5-4224-49FE-F931-949E23CD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3611126"/>
            <a:ext cx="5746382" cy="2033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FA5E2-B9BB-231E-F4C6-F812EE537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44601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Cabling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C6A99-09E1-5440-D440-13E064BE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898521-CB7E-6D89-41A9-3E44655F8595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9D3AC-7CFA-7118-C4F8-0B2E85712C5D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3146EC0D-5B46-522D-C12D-5C4246DE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34" y="1958054"/>
            <a:ext cx="5729084" cy="2033335"/>
          </a:xfrm>
          <a:prstGeom prst="rect">
            <a:avLst/>
          </a:prstGeom>
        </p:spPr>
      </p:pic>
      <p:pic>
        <p:nvPicPr>
          <p:cNvPr id="12" name="Picture 11" descr="A close-up of a cable&#10;&#10;Description automatically generated">
            <a:extLst>
              <a:ext uri="{FF2B5EF4-FFF2-40B4-BE49-F238E27FC236}">
                <a16:creationId xmlns:a16="http://schemas.microsoft.com/office/drawing/2014/main" id="{DB57EEAE-6575-3AF9-E910-EACD57CE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495" y="935135"/>
            <a:ext cx="2014923" cy="785859"/>
          </a:xfrm>
          <a:prstGeom prst="rect">
            <a:avLst/>
          </a:prstGeom>
        </p:spPr>
      </p:pic>
      <p:pic>
        <p:nvPicPr>
          <p:cNvPr id="13" name="Picture 12" descr="A close-up of a cable&#10;&#10;Description automatically generated">
            <a:extLst>
              <a:ext uri="{FF2B5EF4-FFF2-40B4-BE49-F238E27FC236}">
                <a16:creationId xmlns:a16="http://schemas.microsoft.com/office/drawing/2014/main" id="{17AE93A0-09B1-4017-5E9F-64AF1872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001" y="2244081"/>
            <a:ext cx="1957487" cy="1184919"/>
          </a:xfrm>
          <a:prstGeom prst="rect">
            <a:avLst/>
          </a:prstGeom>
        </p:spPr>
      </p:pic>
      <p:pic>
        <p:nvPicPr>
          <p:cNvPr id="15" name="Picture 14" descr="A close up of a cable&#10;&#10;Description automatically generated">
            <a:extLst>
              <a:ext uri="{FF2B5EF4-FFF2-40B4-BE49-F238E27FC236}">
                <a16:creationId xmlns:a16="http://schemas.microsoft.com/office/drawing/2014/main" id="{99CEEF9F-710C-49EF-AA39-F2E09A629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06" y="4404665"/>
            <a:ext cx="1665204" cy="13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936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09DB-60D3-4DBF-F4F3-12F5EB68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4D64-8B35-143D-A214-3E11F1AC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Layout &amp; Logic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81B-0772-FA57-6FF5-18C12DB33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Adam Lo Giudice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8E0E195-F2B8-A3FC-5472-08F412136846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4E1E7-22C3-AD5C-3727-265EA71152A8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380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380C-BDE4-0EE7-E0A9-571F6BCD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6C49-0C24-8601-2B8E-4028A5FA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81991-D6FF-C1A7-08BB-1C0419D5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E99EA1-2791-25E8-1EF9-35F5ADE9B57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085C3-35DE-580D-3157-BCD5E4082C4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409A0-88C5-18A2-CA3B-292612154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5" y="1183990"/>
            <a:ext cx="10742250" cy="4490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58416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3648A-9438-4AFE-993A-65D4376C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DFFC-267C-4FD5-AA5E-8D73AC8D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93E10-70B5-9119-F0CB-847D674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BC2FB2C-CC59-C45E-D217-8C8A8B1E284B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62083-0C06-69B6-CE51-8CD6F7F3C3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20284-F1F5-7DBC-4D66-C4A7A0104F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" y="1729477"/>
            <a:ext cx="12074026" cy="3399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20292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0ACEB-5BD9-E9E9-20ED-F433BEA9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52D7-95DD-3875-FF4E-79545E8B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97A76-CF1C-7971-F298-B92C5C17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BCCE875-19E5-6D3C-5AAC-3A018834A08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0358D-9E3D-A2BA-5970-527509CD5BA3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410D0E6-A259-4296-0D36-2BCC570B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01" y="914192"/>
            <a:ext cx="6728197" cy="50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5595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B85D-B8D8-8498-09F2-97D6417C9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5A4E-F5ED-D703-0920-8B521FA5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8E96E-DD8C-B38E-4D21-F694978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F2B709B-1F19-E628-9EE7-40C8A2A19A49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2D73B-E1F9-1F11-8D7A-06C74E6A38B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753BD5D-073F-5CC3-89A1-7CE7827D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49" y="1064294"/>
            <a:ext cx="9199735" cy="47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7289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E85A-2F7A-99C1-7B3F-5BA34AEF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40BB-43AD-8A23-40FF-0BAAE19D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6" y="132431"/>
            <a:ext cx="10405174" cy="490938"/>
          </a:xfrm>
        </p:spPr>
        <p:txBody>
          <a:bodyPr/>
          <a:lstStyle/>
          <a:p>
            <a:r>
              <a:rPr lang="en-US" dirty="0"/>
              <a:t>Logical Map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8CFDC-E1EA-C7C8-F9DF-EDC0C197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9C02DC6-3A20-6965-1045-8A1D0F6CB91C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32B9F-7787-A385-014D-5E864704EF85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D2C0BFFC-2E53-191E-1AD2-85DA5F2A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08" y="578269"/>
            <a:ext cx="6877104" cy="57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848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DF6DB-1DA1-636C-47B8-40AE00F7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236B-4A86-0C43-C244-797E8B45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Cost-Analysis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87322-8DBC-D5D1-BA67-0AB39AB0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Henry Oyewole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B6E2302-B109-C316-8C4C-6092E24B844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DC4A0-23FF-0D06-E506-9A38C9562026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707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908093"/>
            <a:ext cx="8297380" cy="1185567"/>
          </a:xfrm>
        </p:spPr>
        <p:txBody>
          <a:bodyPr>
            <a:normAutofit/>
          </a:bodyPr>
          <a:lstStyle/>
          <a:p>
            <a:r>
              <a:rPr lang="en-US" sz="2400" dirty="0"/>
              <a:t>Apollo:</a:t>
            </a:r>
            <a:br>
              <a:rPr lang="en-US" sz="2400" dirty="0"/>
            </a:br>
            <a:r>
              <a:rPr lang="en-US" sz="2400" dirty="0"/>
              <a:t>Innovation, Collaboration, &amp; Excellence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361650"/>
            <a:ext cx="8324089" cy="37932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311 active employees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 innovative solutions to everyday business problems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Operates several in-house servers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 various web-based applications and services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Plans to expand into a new future-forward 5 floor facility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need a robust, scalable network to support this growth…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AC6C8D9-CE6D-71B0-A586-647DDC43A1D3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CA16-0732-1543-4503-F5E057CBCB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ED8BC-92F5-9B9A-863C-FD59D666A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746F-6319-09BB-6D87-99F7FA16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54945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Cost-Analysis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3C864-EF2E-FA2E-A4A6-351EDAC3C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918" y="2008501"/>
            <a:ext cx="8001528" cy="3730147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Provided hardware is of the highest grade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Will allow for scalability and expansion as needed</a:t>
            </a:r>
          </a:p>
          <a:p>
            <a:pPr lvl="2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Room for adjustment as per Apollo’s requirements / budget flexibility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May reduce cost but…	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We recommend this configuration for adoption</a:t>
            </a:r>
          </a:p>
          <a:p>
            <a:pPr lvl="1"/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Total acquisition cost: $531,639.35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Yearly upkeep: $2,712.00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CFD91-1A1B-29D8-E8FC-03F50E9B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506063-3389-0308-3655-7F920709BBBE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90ECC-E301-55BF-C961-50D1B3421A79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4964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00B5-5AFE-0845-5837-640DF9F9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CCD4-2E2C-F3E5-477D-FA7EC7D7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Cost Breakdown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BE88A-0832-E2C1-A021-F654F85C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11D0766-1B9A-2D5D-E5C6-1DB18C635995}"/>
              </a:ext>
            </a:extLst>
          </p:cNvPr>
          <p:cNvSpPr txBox="1">
            <a:spLocks/>
          </p:cNvSpPr>
          <p:nvPr/>
        </p:nvSpPr>
        <p:spPr>
          <a:xfrm>
            <a:off x="10310941" y="126123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23E64-D15D-C828-7ABB-79F81C738554}"/>
              </a:ext>
            </a:extLst>
          </p:cNvPr>
          <p:cNvSpPr txBox="1"/>
          <p:nvPr/>
        </p:nvSpPr>
        <p:spPr>
          <a:xfrm>
            <a:off x="11180906" y="548874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4A4692C3-AD34-25E9-2D8E-E969940C5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8" y="1661494"/>
            <a:ext cx="10766023" cy="38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36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B480-D57D-A443-FE36-B8EB9598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3AB3-BB1D-6161-FED0-8BBBBC6D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E19E1-5EF8-BF40-76E4-466AE2785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Antonio Giacchetti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B295CCF-EB1D-334B-6198-34ABC354049A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928BB-FE99-5414-8BC2-FB93BD0F896C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0806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37" y="1603123"/>
            <a:ext cx="4945013" cy="842382"/>
          </a:xfrm>
        </p:spPr>
        <p:txBody>
          <a:bodyPr>
            <a:noAutofit/>
          </a:bodyPr>
          <a:lstStyle/>
          <a:p>
            <a:r>
              <a:rPr lang="en-US" sz="54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5338" y="4742267"/>
            <a:ext cx="4690662" cy="11540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Avenir Next LT Pro" panose="020B0504020202020204" pitchFamily="34" charset="0"/>
              </a:rPr>
              <a:t>Network Infrastructure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COMP 10019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Group 12</a:t>
            </a:r>
            <a:br>
              <a:rPr lang="en-US" sz="1400" dirty="0">
                <a:latin typeface="Avenir Next LT Pro" panose="020B0504020202020204" pitchFamily="34" charset="0"/>
              </a:rPr>
            </a:b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000" dirty="0">
                <a:latin typeface="Avenir Next LT Pro" panose="020B0504020202020204" pitchFamily="34" charset="0"/>
              </a:rPr>
              <a:t>* not implemented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DEF7FA-2A35-4E40-3865-4B9A4C6249C6}"/>
              </a:ext>
            </a:extLst>
          </p:cNvPr>
          <p:cNvSpPr txBox="1">
            <a:spLocks/>
          </p:cNvSpPr>
          <p:nvPr/>
        </p:nvSpPr>
        <p:spPr>
          <a:xfrm>
            <a:off x="1405338" y="3111852"/>
            <a:ext cx="2508000" cy="7617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4800" cap="none" spc="-150" dirty="0">
                <a:latin typeface="Archivo Black" panose="020B0A03020202020B04" pitchFamily="34" charset="0"/>
              </a:rPr>
              <a:t>.</a:t>
            </a:r>
            <a:r>
              <a:rPr lang="en-US" sz="2800" spc="-150" dirty="0"/>
              <a:t> </a:t>
            </a:r>
            <a:endParaRPr lang="en-US" sz="1200" i="1" spc="-15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E573-6DDC-6705-8E02-7FBE42078439}"/>
              </a:ext>
            </a:extLst>
          </p:cNvPr>
          <p:cNvSpPr txBox="1"/>
          <p:nvPr/>
        </p:nvSpPr>
        <p:spPr>
          <a:xfrm>
            <a:off x="2629688" y="3658156"/>
            <a:ext cx="128365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1" cap="none" dirty="0">
                <a:latin typeface="Aileron" panose="00000500000000000000" pitchFamily="50" charset="0"/>
              </a:rPr>
              <a:t>NETWORKS</a:t>
            </a:r>
            <a:endParaRPr lang="en-CA" sz="700" b="1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6A17A-0DC1-993A-6A4A-6E6E6B6ED833}"/>
              </a:ext>
            </a:extLst>
          </p:cNvPr>
          <p:cNvSpPr txBox="1"/>
          <p:nvPr/>
        </p:nvSpPr>
        <p:spPr>
          <a:xfrm>
            <a:off x="4090152" y="3235934"/>
            <a:ext cx="2335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  <a:hlinkClick r:id="rId3"/>
              </a:rPr>
              <a:t>www.shana.com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  <a:br>
              <a:rPr lang="en-US" sz="1600" dirty="0">
                <a:latin typeface="Avenir Next LT Pro" panose="020B0504020202020204" pitchFamily="34" charset="0"/>
              </a:rPr>
            </a:br>
            <a:r>
              <a:rPr lang="en-US" sz="1600" dirty="0">
                <a:latin typeface="Avenir Next LT Pro" panose="020B0504020202020204" pitchFamily="34" charset="0"/>
                <a:hlinkClick r:id="rId4"/>
              </a:rPr>
              <a:t>business@shana.com</a:t>
            </a:r>
            <a:r>
              <a:rPr lang="en-US" sz="1600" dirty="0">
                <a:latin typeface="Avenir Next LT Pro" panose="020B0504020202020204" pitchFamily="34" charset="0"/>
              </a:rPr>
              <a:t> 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D827F4-1D4A-46A1-8D2A-22044DA3D6E1}"/>
              </a:ext>
            </a:extLst>
          </p:cNvPr>
          <p:cNvCxnSpPr/>
          <p:nvPr/>
        </p:nvCxnSpPr>
        <p:spPr>
          <a:xfrm>
            <a:off x="3821561" y="2989142"/>
            <a:ext cx="0" cy="10783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E774-6ED8-CB6E-875B-C5188E0F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9AD0-D96E-B4D2-77EC-51B7F22F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908093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343FA9-C23E-BF79-6AE4-DE81270A05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361650"/>
            <a:ext cx="8324089" cy="35882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Proposed network solution to support Apollo’s relocation.</a:t>
            </a: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Three-layer network design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Core / Distribution / Access level hardware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Cabling summary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Overview of proposed logical / physical designs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Cost Breakdown</a:t>
            </a:r>
          </a:p>
          <a:p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venir Next LT Pro" panose="020B0504020202020204" pitchFamily="34" charset="0"/>
            </a:endParaRPr>
          </a:p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venir Next LT Pro" panose="020B0504020202020204" pitchFamily="34" charset="0"/>
              </a:rPr>
              <a:t>An industry leading network that will scale with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88F35-45D2-92D5-D228-0E07BCE5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57119E-319B-1030-D162-4BEF55E492A1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8A591-9E6D-04FE-71CF-F90F3AF68641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4864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Hardware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Scott Richards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98AE9D9-B716-A145-71A9-252215C218A2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778F5-DB74-D772-C304-ADBD8AD086C4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E800-2DC4-124C-CB5F-84E70E2C1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4CE05A44-1C39-F5F0-B3B9-DA5BDE6F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79" y="213608"/>
            <a:ext cx="5348662" cy="1614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5E861-79F0-EE90-0815-BA8C6FC7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Core /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88D234-1F10-40B4-6F9A-72864B7CF6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642457"/>
            <a:ext cx="8084883" cy="4604165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9300X – 24 Port (C9300X2-24Y) (3x)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enterprise grade security and scalability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modular uplinks of either 100, 40, 24, 10, or 1 Gbit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 integrated routing protocols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Private VLAN functionality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 for expansion</a:t>
            </a:r>
          </a:p>
          <a:p>
            <a:pPr lvl="3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Stackable and backwards compatible</a:t>
            </a:r>
          </a:p>
          <a:p>
            <a:pPr lvl="3"/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design implements 3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for core, two for distribution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 provide nearly twice the required uplink per distribution trunk (~12.6 Gbit/s)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A3275-9AEF-4640-12A7-9A0E0643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3C4A2D4-6E77-388C-33CF-6BF45F70328D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34AC-D837-AF8A-93C4-B5869D9B9A12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4276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69F6-BF6F-0FA5-9CD0-59386C08A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9A87-10E7-7B55-3CAA-D2072E83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dirty="0" err="1"/>
              <a:t>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0AE35-9551-E690-B56D-0098AE275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964" y="1550691"/>
            <a:ext cx="8324813" cy="4338671"/>
          </a:xfrm>
        </p:spPr>
        <p:txBody>
          <a:bodyPr>
            <a:normAutofit/>
          </a:bodyPr>
          <a:lstStyle/>
          <a:p>
            <a:pPr lvl="1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Business 350 Series</a:t>
            </a:r>
          </a:p>
          <a:p>
            <a:pPr lvl="2"/>
            <a:r>
              <a:rPr lang="en-US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CBS350-48FP-4X</a:t>
            </a:r>
            <a:r>
              <a:rPr lang="en-CA" sz="1800" i="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CBS350-24FP-4X x8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CBS350-8FP-E-2G x5</a:t>
            </a:r>
          </a:p>
          <a:p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Managed, stackable, feature-packed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POE+ on every port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Policy based routing</a:t>
            </a:r>
          </a:p>
          <a:p>
            <a:pPr lvl="2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VLAN support</a:t>
            </a:r>
          </a:p>
          <a:p>
            <a:pPr marL="914400" lvl="2" indent="0">
              <a:buNone/>
            </a:pPr>
            <a:endParaRPr lang="en-CA" sz="1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4x 10Gbit SFP+ uplinks to serve a max department bandwidth of ~3.3Gbit/s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A6951-4AFE-CA8C-7945-3E765762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4058AB6-8A8F-DEC1-9F3D-8A077C637850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25C54-E427-A685-B139-DF7064797875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group of white electronic devices&#10;&#10;Description automatically generated">
            <a:extLst>
              <a:ext uri="{FF2B5EF4-FFF2-40B4-BE49-F238E27FC236}">
                <a16:creationId xmlns:a16="http://schemas.microsoft.com/office/drawing/2014/main" id="{BA372241-AF9F-C612-9116-DE9771437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02" y="1451062"/>
            <a:ext cx="5362670" cy="174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89597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E5D8-9D2E-D916-FCAB-02AD7302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DFD6-ABFC-0004-0A1E-D90E7D9D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3" y="0"/>
            <a:ext cx="8297380" cy="1185567"/>
          </a:xfrm>
        </p:spPr>
        <p:txBody>
          <a:bodyPr>
            <a:normAutofit/>
          </a:bodyPr>
          <a:lstStyle/>
          <a:p>
            <a:r>
              <a:rPr lang="en-US" dirty="0"/>
              <a:t>Firewall and Optional WLC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779439-5932-74DD-5C1F-A973C9648F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22" y="1570100"/>
            <a:ext cx="8324813" cy="2449986"/>
          </a:xfrm>
        </p:spPr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</a:t>
            </a:r>
            <a:r>
              <a:rPr lang="en-US" b="0" i="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FirePOWER</a:t>
            </a:r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 3140 Next Gen Firewall (FPR3140-NGFW-K9) (1x)</a:t>
            </a:r>
          </a:p>
          <a:p>
            <a:pPr lvl="2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48 Gbit throughput, industry leading security features.</a:t>
            </a:r>
          </a:p>
          <a:p>
            <a:pPr lvl="2"/>
            <a:endParaRPr lang="en-US" b="0" i="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gg sans"/>
            </a:endParaRPr>
          </a:p>
          <a:p>
            <a:pPr lvl="1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Cisco Catalyst 9800 Wireless Controller (C9800-40-K9) (1x)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Robust and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g sans"/>
              </a:rPr>
              <a:t>secure, capable of controlling up to 2000 Aps</a:t>
            </a:r>
          </a:p>
          <a:p>
            <a:pPr lvl="2"/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See report for details on wireless 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A98D4-ABF8-DC49-29EC-6E255AD4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AE3A0B5-70C4-80C0-E3FE-825CBA9F8D9A}"/>
              </a:ext>
            </a:extLst>
          </p:cNvPr>
          <p:cNvSpPr txBox="1">
            <a:spLocks/>
          </p:cNvSpPr>
          <p:nvPr/>
        </p:nvSpPr>
        <p:spPr>
          <a:xfrm>
            <a:off x="8721777" y="6154857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06AF8-8002-7D06-2104-1BDFD1F1D00F}"/>
              </a:ext>
            </a:extLst>
          </p:cNvPr>
          <p:cNvSpPr txBox="1"/>
          <p:nvPr/>
        </p:nvSpPr>
        <p:spPr>
          <a:xfrm>
            <a:off x="9591742" y="6577608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  <p:pic>
        <p:nvPicPr>
          <p:cNvPr id="4" name="Picture 3" descr="A back side of a white electronic device&#10;&#10;Description automatically generated">
            <a:extLst>
              <a:ext uri="{FF2B5EF4-FFF2-40B4-BE49-F238E27FC236}">
                <a16:creationId xmlns:a16="http://schemas.microsoft.com/office/drawing/2014/main" id="{3C306039-3D17-8188-F859-AD12F3BD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7" y="3754028"/>
            <a:ext cx="3943843" cy="193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5AA57-5BA7-603B-0264-12312895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14" y="4404620"/>
            <a:ext cx="4369528" cy="80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3D6A4-6371-8FFF-BF28-EB2740B5EBFB}"/>
              </a:ext>
            </a:extLst>
          </p:cNvPr>
          <p:cNvSpPr txBox="1"/>
          <p:nvPr/>
        </p:nvSpPr>
        <p:spPr>
          <a:xfrm>
            <a:off x="725213" y="5173026"/>
            <a:ext cx="817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gg sans"/>
              </a:rPr>
              <a:t>Firewall                                                                                                                                  WLC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453894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33463-522E-DD47-5C93-015242776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EF8E-6A3E-3835-0DE6-1D802548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449" y="2697477"/>
            <a:ext cx="6096000" cy="731521"/>
          </a:xfrm>
        </p:spPr>
        <p:txBody>
          <a:bodyPr/>
          <a:lstStyle/>
          <a:p>
            <a:r>
              <a:rPr lang="en-US" dirty="0"/>
              <a:t>Cabling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E8BFC-A43C-7E30-8C33-1B3D1D4D4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6449" y="3428998"/>
            <a:ext cx="6096000" cy="554946"/>
          </a:xfrm>
        </p:spPr>
        <p:txBody>
          <a:bodyPr/>
          <a:lstStyle/>
          <a:p>
            <a:r>
              <a:rPr lang="en-US" dirty="0"/>
              <a:t>Neil Power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E371185-34EF-2B81-AECB-DD2BFFD15580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4B9E9-31AC-15D8-AE4B-613BB53212D9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0196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24C4-21B4-9D8F-A390-8108FB44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building&#10;&#10;Description automatically generated">
            <a:extLst>
              <a:ext uri="{FF2B5EF4-FFF2-40B4-BE49-F238E27FC236}">
                <a16:creationId xmlns:a16="http://schemas.microsoft.com/office/drawing/2014/main" id="{AD6B1B88-C503-7D6A-54C2-53A7CBA6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3" y="649726"/>
            <a:ext cx="8261035" cy="555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343E5-CB6B-66C5-8A05-7DA9D39E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Floor 1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7BB19-8885-987A-ECAC-DF598EBE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EF7C43-7EF3-9E17-5BC5-EF1529A67283}"/>
              </a:ext>
            </a:extLst>
          </p:cNvPr>
          <p:cNvSpPr txBox="1">
            <a:spLocks/>
          </p:cNvSpPr>
          <p:nvPr/>
        </p:nvSpPr>
        <p:spPr>
          <a:xfrm>
            <a:off x="10310941" y="6035039"/>
            <a:ext cx="1721302" cy="6085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none" spc="-150" dirty="0" err="1">
                <a:latin typeface="Archivo Black" panose="020B0A03020202020B04" pitchFamily="34" charset="0"/>
              </a:rPr>
              <a:t>shana</a:t>
            </a:r>
            <a:r>
              <a:rPr lang="en-US" sz="3600" cap="none" spc="-150" dirty="0">
                <a:latin typeface="Archivo Black" panose="020B0A03020202020B04" pitchFamily="34" charset="0"/>
              </a:rPr>
              <a:t>.</a:t>
            </a:r>
            <a:r>
              <a:rPr lang="en-US" sz="1800" dirty="0"/>
              <a:t> </a:t>
            </a:r>
            <a:endParaRPr lang="en-US" sz="900" i="1" spc="-300" dirty="0">
              <a:latin typeface="Aileron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D5E4F-4C40-E9A2-90FE-AA40D9407552}"/>
              </a:ext>
            </a:extLst>
          </p:cNvPr>
          <p:cNvSpPr txBox="1"/>
          <p:nvPr/>
        </p:nvSpPr>
        <p:spPr>
          <a:xfrm>
            <a:off x="11180906" y="6457790"/>
            <a:ext cx="6798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1" i="1" cap="none" dirty="0">
                <a:latin typeface="Aileron" panose="00000500000000000000" pitchFamily="50" charset="0"/>
              </a:rPr>
              <a:t>NETWORKS</a:t>
            </a:r>
            <a:endParaRPr lang="en-CA" sz="600" b="1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75198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404</TotalTime>
  <Words>516</Words>
  <Application>Microsoft Office PowerPoint</Application>
  <PresentationFormat>Widescreen</PresentationFormat>
  <Paragraphs>167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Aileron</vt:lpstr>
      <vt:lpstr>Aptos</vt:lpstr>
      <vt:lpstr>Archivo Black</vt:lpstr>
      <vt:lpstr>Arial</vt:lpstr>
      <vt:lpstr>Avenir Next LT Pro</vt:lpstr>
      <vt:lpstr>Avenir Next LT Pro Light</vt:lpstr>
      <vt:lpstr>Calibri</vt:lpstr>
      <vt:lpstr>gg sans</vt:lpstr>
      <vt:lpstr>Posterama</vt:lpstr>
      <vt:lpstr>Custom</vt:lpstr>
      <vt:lpstr>Apollo Business Consulting Network Design Proposal</vt:lpstr>
      <vt:lpstr>Apollo: Innovation, Collaboration, &amp; Excellence</vt:lpstr>
      <vt:lpstr>Agenda </vt:lpstr>
      <vt:lpstr>Hardware</vt:lpstr>
      <vt:lpstr>Core / Distribution</vt:lpstr>
      <vt:lpstr>Access LEvel</vt:lpstr>
      <vt:lpstr>Firewall and Optional WLC</vt:lpstr>
      <vt:lpstr>Cabling</vt:lpstr>
      <vt:lpstr>Floor 1</vt:lpstr>
      <vt:lpstr>Floor 2</vt:lpstr>
      <vt:lpstr>Cabling</vt:lpstr>
      <vt:lpstr>Cabling </vt:lpstr>
      <vt:lpstr>Layout &amp; Logic</vt:lpstr>
      <vt:lpstr>Logical Map</vt:lpstr>
      <vt:lpstr>Logical Map</vt:lpstr>
      <vt:lpstr>Logical Map</vt:lpstr>
      <vt:lpstr>Logical Map</vt:lpstr>
      <vt:lpstr>Logical Map</vt:lpstr>
      <vt:lpstr>Cost-Analysis</vt:lpstr>
      <vt:lpstr>Cost-Analysis </vt:lpstr>
      <vt:lpstr>Cost Breakdown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Giacchetti, Antonio [Student]</dc:creator>
  <cp:lastModifiedBy>Giacchetti, Antonio [Student]</cp:lastModifiedBy>
  <cp:revision>8</cp:revision>
  <dcterms:created xsi:type="dcterms:W3CDTF">2024-11-21T23:30:52Z</dcterms:created>
  <dcterms:modified xsi:type="dcterms:W3CDTF">2024-12-06T17:53:30Z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